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70" r:id="rId12"/>
    <p:sldId id="271" r:id="rId13"/>
    <p:sldId id="266" r:id="rId14"/>
    <p:sldId id="267" r:id="rId15"/>
    <p:sldId id="272" r:id="rId16"/>
    <p:sldId id="273" r:id="rId17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521B342-A9EA-4CC1-8923-50154EE5DF7A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521B342-A9EA-4CC1-8923-50154EE5DF7A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521B342-A9EA-4CC1-8923-50154EE5DF7A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HK" b="1" dirty="0"/>
              <a:t>Lecture 2: Probability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918243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C50D66-08D7-467C-A575-664011026F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17530" y="1556792"/>
            <a:ext cx="8503920" cy="45720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altLang="zh-HK" dirty="0"/>
              <a:t>There are 12 girls and 8 boys in a class of 20. If a student is chosen at random, what is the probability that a boy is chosen? 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zh-HK" dirty="0"/>
              <a:t>On every school day the students draw lots to decide who will be on duty that day. In a week of 5 school days, what is the probability that all 5 students on duty are girls? 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zh-HK" dirty="0"/>
              <a:t>If a group of 5 is chosen from the above class, what is the probability that the group consists of girls only? 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zh-HK" dirty="0"/>
              <a:t>What is the probability that there is at least one boy in the group chosen above? </a:t>
            </a:r>
            <a:endParaRPr lang="zh-HK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4E66E892-1B2A-4519-AA69-51C229385020}"/>
              </a:ext>
            </a:extLst>
          </p:cNvPr>
          <p:cNvSpPr txBox="1">
            <a:spLocks/>
          </p:cNvSpPr>
          <p:nvPr/>
        </p:nvSpPr>
        <p:spPr>
          <a:xfrm>
            <a:off x="317530" y="260648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zh-TW" b="1" dirty="0"/>
              <a:t>Problems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1168782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C50D66-08D7-467C-A575-664011026F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17530" y="1556792"/>
            <a:ext cx="8503920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5"/>
            </a:pPr>
            <a:r>
              <a:rPr lang="en-US" altLang="zh-HK" dirty="0"/>
              <a:t>If 10 students are chosen at random from the class, what is the probability that exactly 6 are girls? 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en-US" altLang="zh-HK" dirty="0"/>
              <a:t>If the students draw lots on every school day to decide who will be on duty that day, in a week of 5 school days, what is the probability that (a) 3 girls and 2 boys are on duty, (b) no more than 3 girls are on duty, (c) no student is on duty for more than one day? </a:t>
            </a:r>
            <a:endParaRPr lang="zh-HK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4E66E892-1B2A-4519-AA69-51C229385020}"/>
              </a:ext>
            </a:extLst>
          </p:cNvPr>
          <p:cNvSpPr txBox="1">
            <a:spLocks/>
          </p:cNvSpPr>
          <p:nvPr/>
        </p:nvSpPr>
        <p:spPr>
          <a:xfrm>
            <a:off x="317530" y="260648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zh-TW" b="1" dirty="0"/>
              <a:t>Problems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4069425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C50D66-08D7-467C-A575-664011026F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17530" y="1556792"/>
            <a:ext cx="8503920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7"/>
            </a:pPr>
            <a:r>
              <a:rPr lang="en-US" altLang="zh-HK" dirty="0"/>
              <a:t>If each one of 20 students chooses at random a number from 1 to 100, what is the probability that the 20 chosen numbers are all different? 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en-US" altLang="zh-HK" dirty="0"/>
              <a:t>If the exam scripts of 20 students are distributed at random among the students, what is the probability that no one gets his/her own script?</a:t>
            </a:r>
            <a:endParaRPr lang="zh-HK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4E66E892-1B2A-4519-AA69-51C229385020}"/>
              </a:ext>
            </a:extLst>
          </p:cNvPr>
          <p:cNvSpPr txBox="1">
            <a:spLocks/>
          </p:cNvSpPr>
          <p:nvPr/>
        </p:nvSpPr>
        <p:spPr>
          <a:xfrm>
            <a:off x="317530" y="260648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zh-TW" b="1" dirty="0"/>
              <a:t>Problems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2892447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altLang="zh-HK" dirty="0"/>
              <a:t> </a:t>
            </a:r>
            <a:br>
              <a:rPr lang="zh-TW" altLang="zh-HK" dirty="0"/>
            </a:br>
            <a:r>
              <a:rPr lang="en-US" altLang="zh-HK" b="1" dirty="0"/>
              <a:t>Conditional Probability</a:t>
            </a:r>
            <a:endParaRPr lang="zh-TW" altLang="zh-H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842248" cy="49262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HK" sz="2400" dirty="0"/>
                  <a:t>The </a:t>
                </a:r>
                <a:r>
                  <a:rPr lang="en-US" altLang="zh-HK" sz="2400" b="1" dirty="0"/>
                  <a:t>conditional probability of </a:t>
                </a:r>
                <a:r>
                  <a:rPr lang="en-US" altLang="zh-HK" sz="2400" b="1" i="1" dirty="0"/>
                  <a:t>A</a:t>
                </a:r>
                <a:r>
                  <a:rPr lang="en-US" altLang="zh-HK" sz="2400" b="1" dirty="0"/>
                  <a:t> on the hypothesis </a:t>
                </a:r>
                <a:r>
                  <a:rPr lang="en-US" altLang="zh-HK" sz="2400" b="1" i="1" dirty="0"/>
                  <a:t>B</a:t>
                </a:r>
                <a:r>
                  <a:rPr lang="en-US" altLang="zh-HK" sz="2400" dirty="0"/>
                  <a:t>, i.e., the probability of </a:t>
                </a:r>
                <a:r>
                  <a:rPr lang="en-US" altLang="zh-HK" sz="2400" i="1" dirty="0"/>
                  <a:t>A</a:t>
                </a:r>
                <a:r>
                  <a:rPr lang="en-US" altLang="zh-HK" sz="2400" dirty="0"/>
                  <a:t> occurring under the condition that </a:t>
                </a:r>
                <a:r>
                  <a:rPr lang="en-US" altLang="zh-HK" sz="2400" i="1" dirty="0"/>
                  <a:t>B</a:t>
                </a:r>
                <a:r>
                  <a:rPr lang="en-US" altLang="zh-HK" sz="2400" dirty="0"/>
                  <a:t> is known to have occurred, is defined by</a:t>
                </a:r>
              </a:p>
              <a:p>
                <a:pPr marL="0" indent="0">
                  <a:buNone/>
                </a:pPr>
                <a:r>
                  <a:rPr lang="en-US" altLang="zh-HK" sz="2400" b="1" dirty="0">
                    <a:ea typeface="Cambria Math" pitchFamily="18" charset="0"/>
                  </a:rPr>
                  <a:t>                                   P(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 panose="02040503050406030204" pitchFamily="18" charset="0"/>
                        <a:ea typeface="Cambria Math" pitchFamily="18" charset="0"/>
                      </a:rPr>
                      <m:t>𝑨</m:t>
                    </m:r>
                    <m:r>
                      <m:rPr>
                        <m:nor/>
                      </m:rPr>
                      <a:rPr lang="en-US" altLang="zh-HK" sz="2400" b="1">
                        <a:ea typeface="Cambria Math" pitchFamily="18" charset="0"/>
                      </a:rPr>
                      <m:t>|</m:t>
                    </m:r>
                  </m:oMath>
                </a14:m>
                <a:r>
                  <a:rPr lang="en-US" altLang="zh-HK" sz="2400" b="1" i="1" dirty="0">
                    <a:ea typeface="Cambria Math" pitchFamily="18" charset="0"/>
                  </a:rPr>
                  <a:t>B</a:t>
                </a:r>
                <a:r>
                  <a:rPr lang="en-US" altLang="zh-HK" sz="2400" b="1" dirty="0">
                    <a:ea typeface="Cambria Math" pitchFamily="18" charset="0"/>
                  </a:rPr>
                  <a:t>)</a:t>
                </a:r>
                <a:r>
                  <a:rPr lang="en-US" altLang="zh-HK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HK" sz="2400" b="1">
                            <a:latin typeface="Cambria Math" panose="02040503050406030204" pitchFamily="18" charset="0"/>
                          </a:rPr>
                          <m:t>𝐏</m:t>
                        </m:r>
                        <m:r>
                          <a:rPr lang="en-US" altLang="zh-HK" sz="24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HK" sz="2400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altLang="zh-HK" sz="2400" b="1" i="1">
                            <a:latin typeface="Cambria Math" panose="02040503050406030204" pitchFamily="18" charset="0"/>
                            <a:ea typeface="Cambria Math"/>
                          </a:rPr>
                          <m:t>∩</m:t>
                        </m:r>
                        <m:r>
                          <a:rPr lang="en-US" altLang="zh-HK" sz="2400" b="1" i="1">
                            <a:latin typeface="Cambria Math" panose="02040503050406030204" pitchFamily="18" charset="0"/>
                            <a:ea typeface="Cambria Math"/>
                          </a:rPr>
                          <m:t>𝑩</m:t>
                        </m:r>
                        <m:r>
                          <a:rPr lang="en-US" altLang="zh-HK" sz="2400" b="1" i="1">
                            <a:latin typeface="Cambria Math" panose="02040503050406030204" pitchFamily="18" charset="0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altLang="zh-HK" sz="2400" b="1">
                            <a:latin typeface="Cambria Math" panose="02040503050406030204" pitchFamily="18" charset="0"/>
                          </a:rPr>
                          <m:t>𝐏</m:t>
                        </m:r>
                        <m:r>
                          <a:rPr lang="en-US" altLang="zh-HK" sz="24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HK" sz="2400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altLang="zh-HK" sz="2400" b="1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altLang="zh-HK" sz="2400" b="1" dirty="0"/>
                  <a:t> .</a:t>
                </a:r>
                <a:endParaRPr lang="zh-TW" altLang="zh-HK" sz="2400" dirty="0"/>
              </a:p>
              <a:p>
                <a:pPr marL="0" indent="0">
                  <a:buNone/>
                </a:pPr>
                <a:r>
                  <a:rPr lang="en-US" altLang="zh-HK" sz="2400" dirty="0"/>
                  <a:t>As  P(</a:t>
                </a:r>
                <a:r>
                  <a:rPr lang="en-US" altLang="zh-HK" sz="2400" i="1" dirty="0"/>
                  <a:t>A</a:t>
                </a:r>
                <a:r>
                  <a:rPr lang="en-US" altLang="zh-HK" sz="2400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sz="2400" i="1" dirty="0">
                        <a:latin typeface="Cambria Math" panose="02040503050406030204" pitchFamily="18" charset="0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dirty="0"/>
                  <a:t> </a:t>
                </a:r>
                <a:r>
                  <a:rPr lang="en-US" altLang="zh-HK" sz="2400" i="1" dirty="0"/>
                  <a:t>B</a:t>
                </a:r>
                <a:r>
                  <a:rPr lang="en-US" altLang="zh-HK" sz="2400" dirty="0"/>
                  <a:t>) = P(</a:t>
                </a:r>
                <a14:m>
                  <m:oMath xmlns:m="http://schemas.openxmlformats.org/officeDocument/2006/math">
                    <m:r>
                      <a:rPr lang="en-US" altLang="zh-HK" sz="24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altLang="zh-HK" sz="2400"/>
                      <m:t>|</m:t>
                    </m:r>
                    <m:r>
                      <m:rPr>
                        <m:nor/>
                      </m:rPr>
                      <a:rPr lang="en-US" altLang="zh-HK" sz="2400" i="1" dirty="0"/>
                      <m:t>B</m:t>
                    </m:r>
                  </m:oMath>
                </a14:m>
                <a:r>
                  <a:rPr lang="en-US" altLang="zh-HK" sz="2400" dirty="0"/>
                  <a:t>) × P(</a:t>
                </a:r>
                <a:r>
                  <a:rPr lang="en-US" altLang="zh-HK" sz="2400" i="1" dirty="0"/>
                  <a:t>B</a:t>
                </a:r>
                <a:r>
                  <a:rPr lang="en-US" altLang="zh-HK" sz="2400" dirty="0"/>
                  <a:t>) = P(</a:t>
                </a:r>
                <a14:m>
                  <m:oMath xmlns:m="http://schemas.openxmlformats.org/officeDocument/2006/math">
                    <m:r>
                      <a:rPr lang="en-US" altLang="zh-HK" sz="24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m:rPr>
                        <m:nor/>
                      </m:rPr>
                      <a:rPr lang="en-US" altLang="zh-HK" sz="2400"/>
                      <m:t>|</m:t>
                    </m:r>
                    <m:r>
                      <m:rPr>
                        <m:nor/>
                      </m:rPr>
                      <a:rPr lang="en-US" altLang="zh-HK" sz="2400" i="1" dirty="0"/>
                      <m:t>A</m:t>
                    </m:r>
                  </m:oMath>
                </a14:m>
                <a:r>
                  <a:rPr lang="en-US" altLang="zh-HK" sz="2400" dirty="0"/>
                  <a:t>) × P(</a:t>
                </a:r>
                <a:r>
                  <a:rPr lang="en-US" altLang="zh-HK" sz="2400" i="1" dirty="0"/>
                  <a:t>A</a:t>
                </a:r>
                <a:r>
                  <a:rPr lang="en-US" altLang="zh-HK" sz="2400" dirty="0"/>
                  <a:t>) , we have</a:t>
                </a:r>
              </a:p>
              <a:p>
                <a:pPr marL="0" indent="0">
                  <a:buNone/>
                </a:pPr>
                <a:r>
                  <a:rPr lang="en-US" altLang="zh-HK" sz="2400" b="1" dirty="0">
                    <a:ea typeface="Cambria Math" pitchFamily="18" charset="0"/>
                  </a:rPr>
                  <a:t>                          P(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 panose="02040503050406030204" pitchFamily="18" charset="0"/>
                        <a:ea typeface="Cambria Math" pitchFamily="18" charset="0"/>
                      </a:rPr>
                      <m:t>𝑩</m:t>
                    </m:r>
                    <m:r>
                      <m:rPr>
                        <m:nor/>
                      </m:rPr>
                      <a:rPr lang="en-US" altLang="zh-HK" sz="2400" b="1">
                        <a:ea typeface="Cambria Math" pitchFamily="18" charset="0"/>
                      </a:rPr>
                      <m:t>|</m:t>
                    </m:r>
                    <m:r>
                      <m:rPr>
                        <m:nor/>
                      </m:rPr>
                      <a:rPr lang="en-US" altLang="zh-HK" sz="2400" b="1" i="1" dirty="0">
                        <a:ea typeface="Cambria Math" pitchFamily="18" charset="0"/>
                      </a:rPr>
                      <m:t>A</m:t>
                    </m:r>
                  </m:oMath>
                </a14:m>
                <a:r>
                  <a:rPr lang="en-US" altLang="zh-HK" sz="2400" b="1" dirty="0">
                    <a:ea typeface="Cambria Math" pitchFamily="18" charset="0"/>
                  </a:rPr>
                  <a:t>) = P(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 panose="02040503050406030204" pitchFamily="18" charset="0"/>
                        <a:ea typeface="Cambria Math" pitchFamily="18" charset="0"/>
                      </a:rPr>
                      <m:t>𝑨</m:t>
                    </m:r>
                    <m:r>
                      <m:rPr>
                        <m:nor/>
                      </m:rPr>
                      <a:rPr lang="en-US" altLang="zh-HK" sz="2400" b="1">
                        <a:ea typeface="Cambria Math" pitchFamily="18" charset="0"/>
                      </a:rPr>
                      <m:t>|</m:t>
                    </m:r>
                    <m:r>
                      <m:rPr>
                        <m:nor/>
                      </m:rPr>
                      <a:rPr lang="en-US" altLang="zh-HK" sz="2400" b="1" i="1" dirty="0">
                        <a:ea typeface="Cambria Math" pitchFamily="18" charset="0"/>
                      </a:rPr>
                      <m:t>B</m:t>
                    </m:r>
                  </m:oMath>
                </a14:m>
                <a:r>
                  <a:rPr lang="en-US" altLang="zh-HK" sz="2400" b="1" dirty="0">
                    <a:ea typeface="Cambria Math" pitchFamily="18" charset="0"/>
                  </a:rPr>
                  <a:t> ) 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sz="2400" b="1" i="1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HK" sz="2400" b="1" dirty="0">
                            <a:ea typeface="Cambria Math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>
                            <a:ea typeface="Cambria Math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>
                            <a:ea typeface="Cambria Math" pitchFamily="18" charset="0"/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altLang="zh-HK" sz="2400" b="1" dirty="0">
                            <a:ea typeface="Cambria Math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HK" sz="2400" b="1" dirty="0">
                            <a:ea typeface="Cambria Math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>
                            <a:ea typeface="Cambria Math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>
                            <a:ea typeface="Cambria Math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zh-HK" sz="2400" b="1" dirty="0">
                            <a:ea typeface="Cambria Math" pitchFamily="18" charset="0"/>
                          </a:rPr>
                          <m:t>)</m:t>
                        </m:r>
                      </m:den>
                    </m:f>
                    <m:r>
                      <a:rPr lang="en-US" altLang="zh-HK" sz="2400" b="1" i="1" dirty="0" smtClean="0">
                        <a:latin typeface="Cambria Math" panose="02040503050406030204" pitchFamily="18" charset="0"/>
                        <a:ea typeface="Cambria Math" pitchFamily="18" charset="0"/>
                      </a:rPr>
                      <m:t> .</m:t>
                    </m:r>
                  </m:oMath>
                </a14:m>
                <a:endParaRPr lang="en-US" altLang="zh-TW" sz="2400" b="1" dirty="0"/>
              </a:p>
              <a:p>
                <a:pPr marL="0" indent="0">
                  <a:buNone/>
                </a:pPr>
                <a:endParaRPr lang="en-US" altLang="zh-TW" sz="2400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842248" cy="4926288"/>
              </a:xfrm>
              <a:blipFill>
                <a:blip r:embed="rId2"/>
                <a:stretch>
                  <a:fillRect l="-1103" t="-990" r="-2138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79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altLang="zh-HK" dirty="0"/>
              <a:t> </a:t>
            </a:r>
            <a:br>
              <a:rPr lang="zh-TW" altLang="zh-HK" dirty="0"/>
            </a:br>
            <a:r>
              <a:rPr lang="en-US" altLang="zh-HK" b="1" dirty="0"/>
              <a:t>Conditional Probability (2)</a:t>
            </a:r>
            <a:endParaRPr lang="zh-TW" altLang="zh-H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842248" cy="492628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HK" sz="1800" dirty="0"/>
                  <a:t>Suppose </a:t>
                </a:r>
                <a:r>
                  <a:rPr lang="en-US" altLang="zh-HK" sz="1800" i="1" dirty="0"/>
                  <a:t>B</a:t>
                </a:r>
                <a:r>
                  <a:rPr lang="en-US" altLang="zh-HK" sz="1800" i="1" baseline="-25000" dirty="0"/>
                  <a:t>1</a:t>
                </a:r>
                <a:r>
                  <a:rPr lang="en-US" altLang="zh-HK" sz="1800" dirty="0"/>
                  <a:t>, </a:t>
                </a:r>
                <a:r>
                  <a:rPr lang="en-US" altLang="zh-HK" sz="1800" i="1" dirty="0"/>
                  <a:t>B</a:t>
                </a:r>
                <a:r>
                  <a:rPr lang="en-US" altLang="zh-HK" sz="1800" i="1" baseline="-25000" dirty="0"/>
                  <a:t>2</a:t>
                </a:r>
                <a:r>
                  <a:rPr lang="en-US" altLang="zh-HK" sz="1800" dirty="0"/>
                  <a:t>, …, </a:t>
                </a:r>
                <a:r>
                  <a:rPr lang="en-US" altLang="zh-HK" sz="1800" i="1" dirty="0" err="1"/>
                  <a:t>B</a:t>
                </a:r>
                <a:r>
                  <a:rPr lang="en-US" altLang="zh-HK" sz="1800" i="1" baseline="-25000" dirty="0" err="1"/>
                  <a:t>k</a:t>
                </a:r>
                <a:r>
                  <a:rPr lang="en-US" altLang="zh-HK" sz="1800" dirty="0"/>
                  <a:t> is a “full set” of mutually exclusive events, i.e.,</a:t>
                </a:r>
                <a:endParaRPr lang="en-US" altLang="zh-HK" sz="1800" i="1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HK" sz="1800" i="1" dirty="0"/>
                          <m:t>B</m:t>
                        </m:r>
                      </m:e>
                      <m:sub>
                        <m:r>
                          <a:rPr lang="en-US" altLang="zh-HK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sz="1800" dirty="0"/>
                  <a:t> </a:t>
                </a:r>
                <a14:m>
                  <m:oMath xmlns:m="http://schemas.openxmlformats.org/officeDocument/2006/math">
                    <m:r>
                      <a:rPr lang="en-US" altLang="zh-HK" sz="1800" i="1" dirty="0">
                        <a:latin typeface="Cambria Math" panose="02040503050406030204" pitchFamily="18" charset="0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HK" sz="1800" i="1" dirty="0"/>
                          <m:t>B</m:t>
                        </m:r>
                      </m:e>
                      <m:sub>
                        <m:r>
                          <a:rPr lang="en-US" altLang="zh-HK" sz="18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HK" sz="1800" i="1" dirty="0">
                        <a:latin typeface="Cambria Math" panose="02040503050406030204" pitchFamily="18" charset="0"/>
                        <a:ea typeface="Cambria Math"/>
                      </a:rPr>
                      <m:t>∪</m:t>
                    </m:r>
                    <m:r>
                      <m:rPr>
                        <m:nor/>
                      </m:rPr>
                      <a:rPr lang="en-US" altLang="zh-HK" sz="1800" dirty="0"/>
                      <m:t>…</m:t>
                    </m:r>
                    <m:r>
                      <a:rPr lang="en-US" altLang="zh-HK" sz="1800" i="1" dirty="0">
                        <a:latin typeface="Cambria Math" panose="02040503050406030204" pitchFamily="18" charset="0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sz="1800" i="1" dirty="0"/>
                  <a:t> B</a:t>
                </a:r>
                <a:r>
                  <a:rPr lang="en-US" altLang="zh-HK" sz="1800" i="1" baseline="-25000" dirty="0" err="1"/>
                  <a:t>k</a:t>
                </a:r>
                <a14:m>
                  <m:oMath xmlns:m="http://schemas.openxmlformats.org/officeDocument/2006/math">
                    <m:r>
                      <a:rPr lang="en-US" altLang="zh-HK" sz="18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HK" sz="1800" dirty="0"/>
                      <m:t>= </m:t>
                    </m:r>
                    <m:r>
                      <m:rPr>
                        <m:nor/>
                      </m:rPr>
                      <a:rPr lang="en-US" altLang="zh-HK" sz="1800" i="1" dirty="0"/>
                      <m:t>Ω</m:t>
                    </m:r>
                    <m:r>
                      <m:rPr>
                        <m:nor/>
                      </m:rPr>
                      <a:rPr lang="en-US" altLang="zh-HK" sz="1800" i="1" dirty="0"/>
                      <m:t> </m:t>
                    </m:r>
                    <m:r>
                      <m:rPr>
                        <m:nor/>
                      </m:rPr>
                      <a:rPr lang="en-US" altLang="zh-HK" sz="1800" dirty="0"/>
                      <m:t>. </m:t>
                    </m:r>
                    <m:r>
                      <m:rPr>
                        <m:nor/>
                      </m:rPr>
                      <a:rPr lang="en-US" altLang="zh-HK" sz="1800" dirty="0"/>
                      <m:t>Then</m:t>
                    </m:r>
                    <m:r>
                      <m:rPr>
                        <m:nor/>
                      </m:rPr>
                      <a:rPr lang="en-US" altLang="zh-HK" sz="1800" dirty="0"/>
                      <m:t> </m:t>
                    </m:r>
                    <m:r>
                      <m:rPr>
                        <m:nor/>
                      </m:rPr>
                      <a:rPr lang="en-US" altLang="zh-HK" sz="1800" dirty="0"/>
                      <m:t>we</m:t>
                    </m:r>
                    <m:r>
                      <m:rPr>
                        <m:nor/>
                      </m:rPr>
                      <a:rPr lang="en-US" altLang="zh-HK" sz="1800" dirty="0"/>
                      <m:t> </m:t>
                    </m:r>
                    <m:r>
                      <m:rPr>
                        <m:nor/>
                      </m:rPr>
                      <a:rPr lang="en-US" altLang="zh-HK" sz="1800" dirty="0"/>
                      <m:t>have</m:t>
                    </m:r>
                    <m:r>
                      <m:rPr>
                        <m:nor/>
                      </m:rPr>
                      <a:rPr lang="en-US" altLang="zh-HK" sz="1800" dirty="0"/>
                      <m:t> </m:t>
                    </m:r>
                    <m:r>
                      <m:rPr>
                        <m:nor/>
                      </m:rPr>
                      <a:rPr lang="en-US" altLang="zh-HK" sz="1800" b="1" dirty="0"/>
                      <m:t>the</m:t>
                    </m:r>
                    <m:r>
                      <m:rPr>
                        <m:nor/>
                      </m:rPr>
                      <a:rPr lang="en-US" altLang="zh-HK" sz="1800" b="1" dirty="0"/>
                      <m:t> </m:t>
                    </m:r>
                    <m:r>
                      <m:rPr>
                        <m:nor/>
                      </m:rPr>
                      <a:rPr lang="en-US" altLang="zh-HK" sz="1800" b="1" dirty="0"/>
                      <m:t>total</m:t>
                    </m:r>
                    <m:r>
                      <m:rPr>
                        <m:nor/>
                      </m:rPr>
                      <a:rPr lang="en-US" altLang="zh-HK" sz="1800" b="1" dirty="0"/>
                      <m:t> </m:t>
                    </m:r>
                    <m:r>
                      <m:rPr>
                        <m:nor/>
                      </m:rPr>
                      <a:rPr lang="en-US" altLang="zh-HK" sz="1800" b="1" dirty="0"/>
                      <m:t>probability</m:t>
                    </m:r>
                    <m:r>
                      <m:rPr>
                        <m:nor/>
                      </m:rPr>
                      <a:rPr lang="en-US" altLang="zh-HK" sz="1800" b="1" dirty="0"/>
                      <m:t> </m:t>
                    </m:r>
                    <m:r>
                      <m:rPr>
                        <m:nor/>
                      </m:rPr>
                      <a:rPr lang="en-US" altLang="zh-HK" sz="1800" b="1" dirty="0"/>
                      <m:t>formula</m:t>
                    </m:r>
                    <m:r>
                      <m:rPr>
                        <m:nor/>
                      </m:rPr>
                      <a:rPr lang="en-US" altLang="zh-HK" sz="1800" dirty="0"/>
                      <m:t>: </m:t>
                    </m:r>
                  </m:oMath>
                </a14:m>
                <a:endParaRPr lang="en-US" altLang="zh-HK" sz="1800" i="1" dirty="0"/>
              </a:p>
              <a:p>
                <a:pPr marL="0" indent="0">
                  <a:buNone/>
                </a:pPr>
                <a:endParaRPr lang="en-US" altLang="zh-HK" sz="1800" b="1" dirty="0"/>
              </a:p>
              <a:p>
                <a:pPr marL="0" indent="0" algn="ctr">
                  <a:buNone/>
                </a:pPr>
                <a:r>
                  <a:rPr lang="en-US" altLang="zh-HK" sz="1800" b="1" dirty="0"/>
                  <a:t>P(</a:t>
                </a:r>
                <a:r>
                  <a:rPr lang="en-US" altLang="zh-HK" sz="1800" b="1" i="1" dirty="0"/>
                  <a:t>A</a:t>
                </a:r>
                <a:r>
                  <a:rPr lang="en-US" altLang="zh-HK" sz="1800" b="1" dirty="0"/>
                  <a:t>) = P(</a:t>
                </a:r>
                <a:r>
                  <a:rPr lang="en-US" altLang="zh-HK" sz="1800" b="1" i="1" dirty="0"/>
                  <a:t>A</a:t>
                </a:r>
                <a:r>
                  <a:rPr lang="en-US" altLang="zh-HK" sz="1800" b="1" dirty="0"/>
                  <a:t>|</a:t>
                </a:r>
                <a:r>
                  <a:rPr lang="en-US" altLang="zh-HK" sz="1800" b="1" i="1" dirty="0"/>
                  <a:t>B</a:t>
                </a:r>
                <a:r>
                  <a:rPr lang="en-US" altLang="zh-HK" sz="1800" b="1" i="1" baseline="-25000" dirty="0"/>
                  <a:t>1</a:t>
                </a:r>
                <a:r>
                  <a:rPr lang="en-US" altLang="zh-HK" sz="1800" b="1" dirty="0"/>
                  <a:t>) × P(</a:t>
                </a:r>
                <a:r>
                  <a:rPr lang="en-US" altLang="zh-HK" sz="1800" b="1" i="1" dirty="0"/>
                  <a:t>B</a:t>
                </a:r>
                <a:r>
                  <a:rPr lang="en-US" altLang="zh-HK" sz="1800" b="1" i="1" baseline="-25000" dirty="0"/>
                  <a:t>1</a:t>
                </a:r>
                <a:r>
                  <a:rPr lang="en-US" altLang="zh-HK" sz="1800" b="1" dirty="0"/>
                  <a:t>) + P(</a:t>
                </a:r>
                <a:r>
                  <a:rPr lang="en-US" altLang="zh-HK" sz="1800" b="1" i="1" dirty="0"/>
                  <a:t>A</a:t>
                </a:r>
                <a:r>
                  <a:rPr lang="en-US" altLang="zh-HK" sz="1800" b="1" dirty="0"/>
                  <a:t>|</a:t>
                </a:r>
                <a:r>
                  <a:rPr lang="en-US" altLang="zh-HK" sz="1800" b="1" i="1" dirty="0"/>
                  <a:t>B</a:t>
                </a:r>
                <a:r>
                  <a:rPr lang="en-US" altLang="zh-HK" sz="1800" b="1" i="1" baseline="-25000" dirty="0"/>
                  <a:t>2</a:t>
                </a:r>
                <a:r>
                  <a:rPr lang="en-US" altLang="zh-HK" sz="1800" b="1" dirty="0"/>
                  <a:t>) × P(</a:t>
                </a:r>
                <a:r>
                  <a:rPr lang="en-US" altLang="zh-HK" sz="1800" b="1" i="1" dirty="0"/>
                  <a:t>B</a:t>
                </a:r>
                <a:r>
                  <a:rPr lang="en-US" altLang="zh-HK" sz="1800" b="1" i="1" baseline="-25000" dirty="0"/>
                  <a:t>2</a:t>
                </a:r>
                <a:r>
                  <a:rPr lang="en-US" altLang="zh-HK" sz="1800" b="1" dirty="0"/>
                  <a:t>) + … + P(</a:t>
                </a:r>
                <a:r>
                  <a:rPr lang="en-US" altLang="zh-HK" sz="1800" b="1" i="1" dirty="0" err="1"/>
                  <a:t>A</a:t>
                </a:r>
                <a:r>
                  <a:rPr lang="en-US" altLang="zh-HK" sz="1800" b="1" dirty="0" err="1"/>
                  <a:t>|</a:t>
                </a:r>
                <a:r>
                  <a:rPr lang="en-US" altLang="zh-HK" sz="1800" b="1" i="1" dirty="0" err="1"/>
                  <a:t>B</a:t>
                </a:r>
                <a:r>
                  <a:rPr lang="en-US" altLang="zh-HK" sz="1800" b="1" i="1" baseline="-25000" dirty="0" err="1"/>
                  <a:t>k</a:t>
                </a:r>
                <a:r>
                  <a:rPr lang="en-US" altLang="zh-HK" sz="1800" b="1" dirty="0"/>
                  <a:t>) × P(</a:t>
                </a:r>
                <a:r>
                  <a:rPr lang="en-US" altLang="zh-HK" sz="1800" b="1" i="1" dirty="0"/>
                  <a:t>B</a:t>
                </a:r>
                <a:r>
                  <a:rPr lang="en-US" altLang="zh-HK" sz="1800" b="1" i="1" baseline="-25000" dirty="0"/>
                  <a:t>k</a:t>
                </a:r>
                <a:r>
                  <a:rPr lang="en-US" altLang="zh-HK" sz="1800" b="1" dirty="0"/>
                  <a:t>) .</a:t>
                </a:r>
                <a:endParaRPr lang="zh-TW" altLang="zh-HK" sz="1800" dirty="0"/>
              </a:p>
              <a:p>
                <a:pPr marL="0" indent="0">
                  <a:buNone/>
                </a:pPr>
                <a:endParaRPr lang="en-US" altLang="zh-HK" sz="1800" b="1" dirty="0"/>
              </a:p>
              <a:p>
                <a:pPr marL="0" indent="0">
                  <a:buNone/>
                </a:pPr>
                <a:r>
                  <a:rPr lang="en-US" altLang="zh-HK" sz="1800" b="1" dirty="0"/>
                  <a:t>Bayes’ rule:</a:t>
                </a:r>
                <a:endParaRPr lang="zh-TW" altLang="zh-HK" sz="1800" dirty="0"/>
              </a:p>
              <a:p>
                <a:pPr marL="0" indent="0">
                  <a:buNone/>
                </a:pPr>
                <a:r>
                  <a:rPr lang="en-US" altLang="zh-HK" sz="18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sz="18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HK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sz="18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sz="18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HK" sz="18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sz="1800" dirty="0"/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sz="18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HK" sz="1800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zh-HK" sz="1800" dirty="0"/>
                  <a:t> is a full set of mutually exclusive events, then</a:t>
                </a:r>
                <a:endParaRPr lang="en-US" altLang="zh-HK" sz="1800" b="1" dirty="0"/>
              </a:p>
              <a:p>
                <a:pPr marL="0" indent="0">
                  <a:buNone/>
                </a:pPr>
                <a:endParaRPr lang="en-US" altLang="zh-TW" sz="1800" b="1" dirty="0"/>
              </a:p>
              <a:p>
                <a:r>
                  <a:rPr lang="en-US" altLang="zh-HK" sz="1800" b="1" dirty="0"/>
                  <a:t>                                         P(</a:t>
                </a:r>
                <a:r>
                  <a:rPr lang="en-US" altLang="zh-HK" sz="1800" b="1" i="1" dirty="0" err="1"/>
                  <a:t>B</a:t>
                </a:r>
                <a:r>
                  <a:rPr lang="en-US" altLang="zh-HK" sz="1800" b="1" i="1" baseline="-25000" dirty="0" err="1"/>
                  <a:t>i</a:t>
                </a:r>
                <a:r>
                  <a:rPr lang="en-US" altLang="zh-HK" sz="1800" b="1" dirty="0" err="1"/>
                  <a:t>|</a:t>
                </a:r>
                <a:r>
                  <a:rPr lang="en-US" altLang="zh-HK" sz="1800" b="1" i="1" dirty="0" err="1"/>
                  <a:t>A</a:t>
                </a:r>
                <a:r>
                  <a:rPr lang="en-US" altLang="zh-HK" sz="1800" b="1" dirty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sz="18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HK" sz="18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1800" b="1" i="1" dirty="0">
                            <a:ea typeface="Cambria Math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zh-HK" sz="1800" b="1">
                            <a:ea typeface="Cambria Math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 altLang="zh-HK" sz="1800" b="1" i="1">
                            <a:ea typeface="Cambria Math" pitchFamily="18" charset="0"/>
                          </a:rPr>
                          <m:t>B</m:t>
                        </m:r>
                        <m:r>
                          <a:rPr lang="en-US" altLang="zh-HK" sz="1800" b="1" i="1" dirty="0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) × 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1800" b="1" i="1" dirty="0"/>
                          <m:t>B</m:t>
                        </m:r>
                        <m:r>
                          <a:rPr lang="en-US" altLang="zh-HK" sz="1800" b="1" i="1" dirty="0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HK" sz="18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1800" b="1" i="1" dirty="0">
                            <a:ea typeface="Cambria Math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)</m:t>
                        </m:r>
                      </m:den>
                    </m:f>
                  </m:oMath>
                </a14:m>
                <a:r>
                  <a:rPr lang="en-US" altLang="zh-HK" sz="1800" b="1" dirty="0"/>
                  <a:t> </a:t>
                </a:r>
              </a:p>
              <a:p>
                <a:pPr marL="0" indent="0">
                  <a:buNone/>
                </a:pPr>
                <a:endParaRPr lang="en-US" altLang="zh-HK" sz="1800" b="1" dirty="0"/>
              </a:p>
              <a:p>
                <a:pPr marL="0" indent="0">
                  <a:buNone/>
                </a:pPr>
                <a:r>
                  <a:rPr lang="en-US" altLang="zh-HK" sz="1800" b="1" dirty="0"/>
                  <a:t>            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sz="18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HK" sz="18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1800" b="1" i="1" dirty="0">
                            <a:ea typeface="Cambria Math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zh-HK" sz="1800" b="1">
                            <a:ea typeface="Cambria Math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 altLang="zh-HK" sz="1800" b="1" i="1">
                            <a:ea typeface="Cambria Math" pitchFamily="18" charset="0"/>
                          </a:rPr>
                          <m:t>B</m:t>
                        </m:r>
                        <m:r>
                          <a:rPr lang="en-US" altLang="zh-HK" sz="1800" b="1" i="1" dirty="0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) × 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1800" b="1" i="1" dirty="0"/>
                          <m:t>B</m:t>
                        </m:r>
                        <m:r>
                          <a:rPr lang="en-US" altLang="zh-HK" sz="1800" b="1" i="1" dirty="0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HK" sz="18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1800" b="1" i="1" dirty="0"/>
                          <m:t>A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|</m:t>
                        </m:r>
                        <m:r>
                          <m:rPr>
                            <m:nor/>
                          </m:rPr>
                          <a:rPr lang="en-US" altLang="zh-HK" sz="1800" b="1" i="1" dirty="0"/>
                          <m:t>B</m:t>
                        </m:r>
                        <m:r>
                          <m:rPr>
                            <m:nor/>
                          </m:rPr>
                          <a:rPr lang="en-US" altLang="zh-HK" sz="1800" b="1" i="1" baseline="-25000" dirty="0"/>
                          <m:t>1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) × 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1800" b="1" i="1" dirty="0"/>
                          <m:t>B</m:t>
                        </m:r>
                        <m:r>
                          <m:rPr>
                            <m:nor/>
                          </m:rPr>
                          <a:rPr lang="en-US" altLang="zh-HK" sz="1800" b="1" i="1" baseline="-25000" dirty="0"/>
                          <m:t>1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) + 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1800" b="1" i="1" dirty="0"/>
                          <m:t>A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|</m:t>
                        </m:r>
                        <m:r>
                          <m:rPr>
                            <m:nor/>
                          </m:rPr>
                          <a:rPr lang="en-US" altLang="zh-HK" sz="1800" b="1" i="1" dirty="0"/>
                          <m:t>B</m:t>
                        </m:r>
                        <m:r>
                          <m:rPr>
                            <m:nor/>
                          </m:rPr>
                          <a:rPr lang="en-US" altLang="zh-HK" sz="1800" b="1" i="1" baseline="-25000" dirty="0"/>
                          <m:t>2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) × 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1800" b="1" i="1" dirty="0"/>
                          <m:t>B</m:t>
                        </m:r>
                        <m:r>
                          <m:rPr>
                            <m:nor/>
                          </m:rPr>
                          <a:rPr lang="en-US" altLang="zh-HK" sz="1800" b="1" i="1" baseline="-25000" dirty="0"/>
                          <m:t>2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) + … + 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1800" b="1" i="1" dirty="0"/>
                          <m:t>A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|</m:t>
                        </m:r>
                        <m:r>
                          <m:rPr>
                            <m:nor/>
                          </m:rPr>
                          <a:rPr lang="en-US" altLang="zh-HK" sz="1800" b="1" i="1" dirty="0"/>
                          <m:t>B</m:t>
                        </m:r>
                        <m:r>
                          <m:rPr>
                            <m:nor/>
                          </m:rPr>
                          <a:rPr lang="en-US" altLang="zh-HK" sz="1800" b="1" i="1" baseline="-25000" dirty="0"/>
                          <m:t>k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) × 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1800" b="1" i="1" dirty="0"/>
                          <m:t>B</m:t>
                        </m:r>
                        <m:r>
                          <m:rPr>
                            <m:nor/>
                          </m:rPr>
                          <a:rPr lang="en-US" altLang="zh-HK" sz="1800" b="1" i="1" baseline="-25000" dirty="0"/>
                          <m:t>k</m:t>
                        </m:r>
                        <m:r>
                          <m:rPr>
                            <m:nor/>
                          </m:rPr>
                          <a:rPr lang="en-US" altLang="zh-HK" sz="1800" b="1" dirty="0"/>
                          <m:t>)</m:t>
                        </m:r>
                      </m:den>
                    </m:f>
                  </m:oMath>
                </a14:m>
                <a:r>
                  <a:rPr lang="en-US" altLang="zh-HK" sz="1800" b="1" dirty="0"/>
                  <a:t>  .</a:t>
                </a:r>
              </a:p>
              <a:p>
                <a:pPr marL="0" indent="0">
                  <a:buNone/>
                </a:pPr>
                <a:r>
                  <a:rPr lang="en-US" altLang="zh-HK" sz="1800" b="1" dirty="0"/>
                  <a:t> </a:t>
                </a:r>
              </a:p>
              <a:p>
                <a:endParaRPr lang="en-US" altLang="zh-HK" sz="1800" b="1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842248" cy="4926288"/>
              </a:xfrm>
              <a:blipFill>
                <a:blip r:embed="rId2"/>
                <a:stretch>
                  <a:fillRect l="-621" t="-74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9298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C50D66-08D7-467C-A575-664011026F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17530" y="1556792"/>
            <a:ext cx="8503920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9"/>
            </a:pPr>
            <a:r>
              <a:rPr lang="en-US" altLang="zh-HK" dirty="0"/>
              <a:t>In a class of 12 girls and 8 boys, 7 of the girls and 5 of the boys are Chinese. All the others are not. If a Chinese student is chosen at random, what is the probability that a girl is chosen? </a:t>
            </a:r>
          </a:p>
          <a:p>
            <a:pPr marL="514350" indent="-514350">
              <a:buFont typeface="+mj-lt"/>
              <a:buAutoNum type="arabicParenR" startAt="9"/>
            </a:pPr>
            <a:r>
              <a:rPr lang="en-US" altLang="zh-HK" dirty="0"/>
              <a:t>If a girl student is chosen at random from a class, the probability that she is Chinese is 60%. If a boy is chosen, the probability that he is Chinese is 70%. There are twice as many girls as boys in the class. If a Chinese student is chosen at random, what is the probability that a girl is chosen? </a:t>
            </a:r>
            <a:endParaRPr lang="zh-HK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4E66E892-1B2A-4519-AA69-51C229385020}"/>
              </a:ext>
            </a:extLst>
          </p:cNvPr>
          <p:cNvSpPr txBox="1">
            <a:spLocks/>
          </p:cNvSpPr>
          <p:nvPr/>
        </p:nvSpPr>
        <p:spPr>
          <a:xfrm>
            <a:off x="317530" y="260648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zh-TW" b="1" dirty="0"/>
              <a:t>Problems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2538934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C50D66-08D7-467C-A575-664011026F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17530" y="1556792"/>
            <a:ext cx="850392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dirty="0"/>
              <a:t>A guest X goes on a game show. He is given the choice of three doors. Behind one door is a car; behind the two others, goats. X picks a door, say No. 1, and the host H, who knows what is behind each door, opens another door, say No. 3, which has a goat. H then says to X, "Do you want to switch your choice to door No. 2?“</a:t>
            </a:r>
          </a:p>
          <a:p>
            <a:pPr marL="0" indent="0">
              <a:buNone/>
            </a:pPr>
            <a:endParaRPr lang="en-US" altLang="zh-HK"/>
          </a:p>
          <a:p>
            <a:pPr marL="0" indent="0">
              <a:buNone/>
            </a:pPr>
            <a:r>
              <a:rPr lang="en-US" altLang="zh-HK"/>
              <a:t> Is it to X’s advantage to switch his choice? </a:t>
            </a:r>
            <a:endParaRPr lang="zh-HK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4E66E892-1B2A-4519-AA69-51C229385020}"/>
              </a:ext>
            </a:extLst>
          </p:cNvPr>
          <p:cNvSpPr txBox="1">
            <a:spLocks/>
          </p:cNvSpPr>
          <p:nvPr/>
        </p:nvSpPr>
        <p:spPr>
          <a:xfrm>
            <a:off x="317530" y="260648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zh-TW" b="1" dirty="0"/>
              <a:t>Monty Hall Problem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378707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HK" b="1" dirty="0"/>
              <a:t>Probability: Definition</a:t>
            </a:r>
            <a:endParaRPr lang="zh-HK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32500" lnSpcReduction="20000"/>
              </a:bodyPr>
              <a:lstStyle/>
              <a:p>
                <a:pPr marL="0" indent="0">
                  <a:buNone/>
                </a:pPr>
                <a:r>
                  <a:rPr lang="en-US" altLang="zh-HK" sz="6000" dirty="0"/>
                  <a:t>Consider an experiment with a finite number of </a:t>
                </a:r>
                <a:r>
                  <a:rPr lang="en-US" altLang="zh-HK" sz="6000" i="1" dirty="0"/>
                  <a:t>mutually exclusive</a:t>
                </a:r>
                <a:r>
                  <a:rPr lang="en-US" altLang="zh-HK" sz="6000" dirty="0"/>
                  <a:t> outcomes which are </a:t>
                </a:r>
                <a:r>
                  <a:rPr lang="en-US" altLang="zh-HK" sz="6000" i="1" dirty="0" err="1"/>
                  <a:t>equiprobable</a:t>
                </a:r>
                <a:r>
                  <a:rPr lang="en-US" altLang="zh-HK" sz="6000" dirty="0"/>
                  <a:t>. </a:t>
                </a:r>
              </a:p>
              <a:p>
                <a:pPr marL="0" indent="0">
                  <a:buNone/>
                </a:pPr>
                <a:endParaRPr lang="en-US" altLang="zh-HK" sz="6000" dirty="0"/>
              </a:p>
              <a:p>
                <a:pPr marL="0" indent="0">
                  <a:buNone/>
                </a:pPr>
                <a:r>
                  <a:rPr lang="en-US" altLang="zh-HK" sz="6000" dirty="0"/>
                  <a:t>Let </a:t>
                </a:r>
                <a:r>
                  <a:rPr lang="en-US" altLang="zh-HK" sz="6000" i="1" dirty="0"/>
                  <a:t>A</a:t>
                </a:r>
                <a:r>
                  <a:rPr lang="en-US" altLang="zh-HK" sz="6000" dirty="0"/>
                  <a:t> denote some event associated with the possible outcomes of the experiment. </a:t>
                </a:r>
              </a:p>
              <a:p>
                <a:pPr marL="0" indent="0">
                  <a:buNone/>
                </a:pPr>
                <a:endParaRPr lang="en-US" altLang="zh-TW" sz="6000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altLang="zh-HK" sz="6000" dirty="0"/>
                  <a:t>The </a:t>
                </a:r>
                <a:r>
                  <a:rPr lang="en-US" altLang="zh-HK" sz="6000" b="1" dirty="0"/>
                  <a:t>probability</a:t>
                </a:r>
                <a:r>
                  <a:rPr lang="en-US" altLang="zh-HK" sz="6000" dirty="0"/>
                  <a:t> </a:t>
                </a:r>
                <a:r>
                  <a:rPr lang="en-US" altLang="zh-HK" sz="6000" b="1" dirty="0"/>
                  <a:t>P(</a:t>
                </a:r>
                <a:r>
                  <a:rPr lang="en-US" altLang="zh-HK" sz="6000" b="1" i="1" dirty="0"/>
                  <a:t>A</a:t>
                </a:r>
                <a:r>
                  <a:rPr lang="en-US" altLang="zh-HK" sz="6000" b="1" dirty="0"/>
                  <a:t>)</a:t>
                </a:r>
                <a:r>
                  <a:rPr lang="en-US" altLang="zh-HK" sz="6000" dirty="0"/>
                  <a:t> of the event </a:t>
                </a:r>
                <a:r>
                  <a:rPr lang="en-US" altLang="zh-HK" sz="6000" i="1" dirty="0"/>
                  <a:t>A</a:t>
                </a:r>
                <a:r>
                  <a:rPr lang="en-US" altLang="zh-HK" sz="6000" dirty="0"/>
                  <a:t> is defined as the fraction of the outcomes in which </a:t>
                </a:r>
                <a:r>
                  <a:rPr lang="en-US" altLang="zh-HK" sz="6000" i="1" dirty="0"/>
                  <a:t>A</a:t>
                </a:r>
                <a:r>
                  <a:rPr lang="en-US" altLang="zh-HK" sz="6000" dirty="0"/>
                  <a:t> occurs: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altLang="zh-TW" sz="6000" b="1" dirty="0"/>
                  <a:t>                              P(</a:t>
                </a:r>
                <a:r>
                  <a:rPr lang="en-US" altLang="zh-HK" sz="6000" b="1" i="1" dirty="0"/>
                  <a:t>A</a:t>
                </a:r>
                <a:r>
                  <a:rPr lang="en-US" altLang="zh-HK" sz="6000" b="1" dirty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sz="6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HK" sz="6000" b="1" dirty="0"/>
                          <m:t>N</m:t>
                        </m:r>
                        <m:r>
                          <m:rPr>
                            <m:nor/>
                          </m:rPr>
                          <a:rPr lang="en-US" altLang="zh-HK" sz="60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6000" b="1" i="1" dirty="0"/>
                          <m:t>A</m:t>
                        </m:r>
                        <m:r>
                          <m:rPr>
                            <m:nor/>
                          </m:rPr>
                          <a:rPr lang="en-US" altLang="zh-HK" sz="6000" b="1" dirty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HK" sz="6000" b="1" dirty="0"/>
                          <m:t>N</m:t>
                        </m:r>
                      </m:den>
                    </m:f>
                  </m:oMath>
                </a14:m>
                <a:r>
                  <a:rPr lang="en-US" altLang="zh-HK" sz="6000" dirty="0"/>
                  <a:t> ,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altLang="zh-HK" sz="6000" dirty="0"/>
                  <a:t>where N is the total number of outcomes of the experiment and N(</a:t>
                </a:r>
                <a:r>
                  <a:rPr lang="en-US" altLang="zh-HK" sz="6000" i="1" dirty="0"/>
                  <a:t>A</a:t>
                </a:r>
                <a:r>
                  <a:rPr lang="en-US" altLang="zh-HK" sz="6000" dirty="0"/>
                  <a:t>) is the number of outcomes leading to the occurrence of the event </a:t>
                </a:r>
                <a:r>
                  <a:rPr lang="en-US" altLang="zh-HK" sz="6000" i="1" dirty="0"/>
                  <a:t>A</a:t>
                </a:r>
                <a:r>
                  <a:rPr lang="en-US" altLang="zh-HK" sz="6000" dirty="0"/>
                  <a:t>.</a:t>
                </a:r>
                <a:endParaRPr lang="zh-TW" altLang="zh-HK" sz="6000" dirty="0"/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zh-TW" altLang="zh-HK" b="1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altLang="zh-HK" b="1" dirty="0"/>
                  <a:t>			</a:t>
                </a:r>
                <a:endParaRPr lang="zh-HK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789" t="-226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9286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b="1" dirty="0"/>
              <a:t>Relative Frequency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altLang="zh-HK" sz="2400" dirty="0"/>
              <a:t>Suppose the experiment can be repeated any number of times, so that we can produce a whole series of independent trials under identical conditions, in each of which event A either occurs or does not occur.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altLang="zh-HK" sz="2400" dirty="0"/>
              <a:t>Let n be the total number of experiments in the whole series of trials, and let n</a:t>
            </a:r>
            <a:r>
              <a:rPr lang="en-US" altLang="zh-HK" sz="2400" i="1" dirty="0"/>
              <a:t>(A) </a:t>
            </a:r>
            <a:r>
              <a:rPr lang="en-US" altLang="zh-HK" sz="2400" dirty="0"/>
              <a:t>be the number of experiments in which </a:t>
            </a:r>
            <a:r>
              <a:rPr lang="en-US" altLang="zh-HK" sz="2400" b="1" i="1" dirty="0"/>
              <a:t>A</a:t>
            </a:r>
            <a:r>
              <a:rPr lang="en-US" altLang="zh-HK" sz="2400" dirty="0"/>
              <a:t> occurs. Then the ratio </a:t>
            </a:r>
            <a:r>
              <a:rPr lang="en-US" altLang="zh-HK" sz="2400" b="1" i="1" dirty="0"/>
              <a:t>n(A)/n </a:t>
            </a:r>
            <a:r>
              <a:rPr lang="en-US" altLang="zh-HK" sz="2400" dirty="0"/>
              <a:t>is called the relative frequency of the event </a:t>
            </a:r>
            <a:r>
              <a:rPr lang="en-US" altLang="zh-HK" sz="2400" i="1" dirty="0"/>
              <a:t>A</a:t>
            </a:r>
            <a:r>
              <a:rPr lang="en-US" altLang="zh-HK" sz="2400" dirty="0"/>
              <a:t> (in the given series of trials).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altLang="zh-HK" sz="2400" dirty="0"/>
              <a:t>It turns out that the relative frequencies </a:t>
            </a:r>
            <a:r>
              <a:rPr lang="en-US" altLang="zh-HK" sz="2400" i="1" dirty="0"/>
              <a:t>n(A)/n </a:t>
            </a:r>
            <a:r>
              <a:rPr lang="en-US" altLang="zh-HK" sz="2400" dirty="0"/>
              <a:t>observed in different series of trials are virtually the same for large n, clustering about P(A). </a:t>
            </a:r>
            <a:endParaRPr lang="zh-TW" altLang="zh-HK" dirty="0"/>
          </a:p>
          <a:p>
            <a:pPr marL="0" indent="0">
              <a:spcBef>
                <a:spcPts val="1800"/>
              </a:spcBef>
              <a:buNone/>
            </a:pPr>
            <a:endParaRPr lang="zh-TW" altLang="zh-HK" dirty="0"/>
          </a:p>
          <a:p>
            <a:pPr>
              <a:spcBef>
                <a:spcPts val="1800"/>
              </a:spcBef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3367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534400" cy="470920"/>
          </a:xfrm>
        </p:spPr>
        <p:txBody>
          <a:bodyPr>
            <a:noAutofit/>
          </a:bodyPr>
          <a:lstStyle/>
          <a:p>
            <a:r>
              <a:rPr lang="en-US" altLang="zh-HK" sz="2800" b="1" dirty="0"/>
              <a:t>Elementary Events, Complementary Events</a:t>
            </a:r>
            <a:endParaRPr lang="zh-HK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altLang="zh-HK" dirty="0"/>
              <a:t>The mutually exclusive outcomes of a random experiment are called </a:t>
            </a:r>
            <a:r>
              <a:rPr lang="en-US" altLang="zh-HK" b="1" dirty="0"/>
              <a:t>elementary events</a:t>
            </a:r>
            <a:r>
              <a:rPr lang="en-US" altLang="zh-HK" dirty="0"/>
              <a:t>. A typical elementary event will be denoted by ω.</a:t>
            </a:r>
            <a:endParaRPr lang="zh-TW" altLang="zh-HK" dirty="0"/>
          </a:p>
          <a:p>
            <a:pPr>
              <a:spcBef>
                <a:spcPts val="1800"/>
              </a:spcBef>
            </a:pPr>
            <a:r>
              <a:rPr lang="en-US" altLang="zh-HK" dirty="0"/>
              <a:t>The set of all elementary events ω associated with a given experiment is called the </a:t>
            </a:r>
            <a:r>
              <a:rPr lang="en-US" altLang="zh-HK" b="1" dirty="0"/>
              <a:t>sample space</a:t>
            </a:r>
            <a:r>
              <a:rPr lang="en-US" altLang="zh-HK" dirty="0"/>
              <a:t>, denoted by </a:t>
            </a:r>
            <a:r>
              <a:rPr lang="en-US" altLang="zh-HK" i="1" dirty="0"/>
              <a:t>Ω</a:t>
            </a:r>
            <a:r>
              <a:rPr lang="en-US" altLang="zh-HK" dirty="0"/>
              <a:t>. </a:t>
            </a:r>
            <a:endParaRPr lang="zh-TW" altLang="zh-HK" dirty="0"/>
          </a:p>
          <a:p>
            <a:pPr>
              <a:spcBef>
                <a:spcPts val="1800"/>
              </a:spcBef>
            </a:pPr>
            <a:r>
              <a:rPr lang="en-US" altLang="zh-HK" dirty="0"/>
              <a:t>An event </a:t>
            </a:r>
            <a:r>
              <a:rPr lang="en-US" altLang="zh-HK" i="1" dirty="0"/>
              <a:t>A</a:t>
            </a:r>
            <a:r>
              <a:rPr lang="en-US" altLang="zh-HK" dirty="0"/>
              <a:t> is said to be </a:t>
            </a:r>
            <a:r>
              <a:rPr lang="en-US" altLang="zh-HK" i="1" dirty="0"/>
              <a:t>associated with the elementary events of Ω</a:t>
            </a:r>
            <a:r>
              <a:rPr lang="en-US" altLang="zh-HK" dirty="0"/>
              <a:t> if, given any ω in </a:t>
            </a:r>
            <a:r>
              <a:rPr lang="en-US" altLang="zh-HK" i="1" dirty="0"/>
              <a:t>Ω</a:t>
            </a:r>
            <a:r>
              <a:rPr lang="en-US" altLang="zh-HK" dirty="0"/>
              <a:t>, we can always decide whether or not ω leads to the occurrence of </a:t>
            </a:r>
            <a:r>
              <a:rPr lang="en-US" altLang="zh-HK" i="1" dirty="0"/>
              <a:t>A</a:t>
            </a:r>
            <a:r>
              <a:rPr lang="en-US" altLang="zh-HK" dirty="0"/>
              <a:t>. 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3976159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>
            <a:noAutofit/>
          </a:bodyPr>
          <a:lstStyle/>
          <a:p>
            <a:r>
              <a:rPr lang="en-US" altLang="zh-HK" sz="2600" b="1" dirty="0"/>
              <a:t>Elementary Events, Complementary Events (2)</a:t>
            </a:r>
            <a:endParaRPr lang="zh-HK" altLang="en-US" sz="2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altLang="zh-HK" dirty="0"/>
              <a:t>The same symbol </a:t>
            </a:r>
            <a:r>
              <a:rPr lang="en-US" altLang="zh-HK" i="1" dirty="0"/>
              <a:t>A</a:t>
            </a:r>
            <a:r>
              <a:rPr lang="en-US" altLang="zh-HK" dirty="0"/>
              <a:t> will be used to denote both the event </a:t>
            </a:r>
            <a:r>
              <a:rPr lang="en-US" altLang="zh-HK" i="1" dirty="0"/>
              <a:t>A</a:t>
            </a:r>
            <a:r>
              <a:rPr lang="en-US" altLang="zh-HK" dirty="0"/>
              <a:t> and the set of elementary events leading to the occurrence of </a:t>
            </a:r>
            <a:r>
              <a:rPr lang="en-US" altLang="zh-HK" i="1" dirty="0"/>
              <a:t>A</a:t>
            </a:r>
            <a:r>
              <a:rPr lang="en-US" altLang="zh-HK" dirty="0"/>
              <a:t>.  An event </a:t>
            </a:r>
            <a:r>
              <a:rPr lang="en-US" altLang="zh-HK" i="1" dirty="0"/>
              <a:t>A</a:t>
            </a:r>
            <a:r>
              <a:rPr lang="en-US" altLang="zh-HK" dirty="0"/>
              <a:t> occurs if and only if one of the elementary events ω in the set </a:t>
            </a:r>
            <a:r>
              <a:rPr lang="en-US" altLang="zh-HK" i="1" dirty="0"/>
              <a:t>A</a:t>
            </a:r>
            <a:r>
              <a:rPr lang="en-US" altLang="zh-HK" dirty="0"/>
              <a:t> occurs.</a:t>
            </a:r>
          </a:p>
          <a:p>
            <a:pPr>
              <a:spcBef>
                <a:spcPts val="1800"/>
              </a:spcBef>
            </a:pPr>
            <a:r>
              <a:rPr lang="en-US" altLang="zh-HK" dirty="0"/>
              <a:t>For an event </a:t>
            </a:r>
            <a:r>
              <a:rPr lang="en-US" altLang="zh-HK" i="1" dirty="0"/>
              <a:t>A</a:t>
            </a:r>
            <a:r>
              <a:rPr lang="en-US" altLang="zh-HK" dirty="0"/>
              <a:t>, the event “</a:t>
            </a:r>
            <a:r>
              <a:rPr lang="en-US" altLang="zh-HK" i="1" dirty="0"/>
              <a:t>A</a:t>
            </a:r>
            <a:r>
              <a:rPr lang="en-US" altLang="zh-HK" dirty="0"/>
              <a:t> does not occur”  is called the </a:t>
            </a:r>
            <a:r>
              <a:rPr lang="en-US" altLang="zh-HK" b="1" dirty="0"/>
              <a:t>complementary event</a:t>
            </a:r>
            <a:r>
              <a:rPr lang="en-US" altLang="zh-HK" dirty="0"/>
              <a:t> of </a:t>
            </a:r>
            <a:r>
              <a:rPr lang="en-US" altLang="zh-HK" i="1" dirty="0"/>
              <a:t>A</a:t>
            </a:r>
            <a:r>
              <a:rPr lang="en-US" altLang="zh-HK" dirty="0"/>
              <a:t>, denoted by </a:t>
            </a:r>
            <a:r>
              <a:rPr lang="en-US" altLang="zh-HK" i="1" dirty="0"/>
              <a:t>Ā</a:t>
            </a:r>
            <a:r>
              <a:rPr lang="en-US" altLang="zh-HK" dirty="0"/>
              <a:t>.</a:t>
            </a:r>
            <a:endParaRPr lang="zh-TW" altLang="zh-HK" dirty="0"/>
          </a:p>
          <a:p>
            <a:pPr marL="0" indent="0">
              <a:buNone/>
            </a:pP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2390590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>
            <a:noAutofit/>
          </a:bodyPr>
          <a:lstStyle/>
          <a:p>
            <a:r>
              <a:rPr lang="en-US" altLang="zh-HK" sz="2400" b="1" dirty="0"/>
              <a:t>Independent Events and Mutually Exclusive Events</a:t>
            </a:r>
            <a:endParaRPr lang="zh-HK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9262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HK" dirty="0"/>
                  <a:t>Two events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b="1" dirty="0"/>
                  <a:t> </a:t>
                </a:r>
                <a:r>
                  <a:rPr lang="en-US" altLang="zh-HK" dirty="0"/>
                  <a:t>are said to be </a:t>
                </a:r>
                <a:r>
                  <a:rPr lang="en-US" altLang="zh-HK" b="1" dirty="0"/>
                  <a:t>independent</a:t>
                </a:r>
                <a:r>
                  <a:rPr lang="en-US" altLang="zh-HK" dirty="0"/>
                  <a:t> if the occurrence of one event has no influence on the probability of the occurrence of the other. </a:t>
                </a:r>
              </a:p>
              <a:p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HK" dirty="0"/>
                  <a:t>Two events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 and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 </m:t>
                        </m:r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baseline="-25000" dirty="0"/>
                  <a:t> </a:t>
                </a:r>
                <a:r>
                  <a:rPr lang="en-US" altLang="zh-HK" dirty="0"/>
                  <a:t> are said to be </a:t>
                </a:r>
                <a:r>
                  <a:rPr lang="en-US" altLang="zh-HK" b="1" dirty="0"/>
                  <a:t>mutually exclusive</a:t>
                </a:r>
                <a:r>
                  <a:rPr lang="en-US" altLang="zh-HK" dirty="0"/>
                  <a:t> or </a:t>
                </a:r>
                <a:r>
                  <a:rPr lang="en-US" altLang="zh-HK" b="1" dirty="0"/>
                  <a:t>incompatible</a:t>
                </a:r>
                <a:r>
                  <a:rPr lang="en-US" altLang="zh-HK" dirty="0"/>
                  <a:t> if the occurrence of one event precludes the occurrence of the other, i.e.,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 and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 </m:t>
                        </m:r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 cannot occur simultaneously. 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TW" dirty="0"/>
                  <a:t>In symbols,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sz="2800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sz="2800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sz="2800" dirty="0"/>
                  <a:t> and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sz="2800" i="1" dirty="0">
                            <a:latin typeface="Cambria Math"/>
                          </a:rPr>
                          <m:t> </m:t>
                        </m:r>
                        <m:r>
                          <a:rPr lang="en-US" altLang="zh-HK" sz="2800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sz="2800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sz="2800" baseline="-25000" dirty="0"/>
                  <a:t> </a:t>
                </a:r>
                <a:r>
                  <a:rPr lang="en-US" altLang="zh-HK" sz="2800" dirty="0"/>
                  <a:t> are mutually exclusive if and only if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sz="2800" b="0" i="1" dirty="0" smtClean="0">
                            <a:latin typeface="Cambria Math"/>
                          </a:rPr>
                          <m:t>  </m:t>
                        </m:r>
                        <m:r>
                          <a:rPr lang="en-US" altLang="zh-HK" sz="2800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sz="2800" i="1" dirty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zh-HK" sz="2800" b="1" i="1" dirty="0">
                        <a:latin typeface="Cambria Math"/>
                        <a:ea typeface="Cambria Math"/>
                      </a:rPr>
                      <m:t>∩</m:t>
                    </m:r>
                    <m:sSub>
                      <m:sSubPr>
                        <m:ctrlPr>
                          <a:rPr lang="en-US" altLang="zh-HK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sz="2800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sz="2800" i="1" dirty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altLang="zh-HK" sz="2800" dirty="0"/>
                      <m:t>=</m:t>
                    </m:r>
                    <m:r>
                      <m:rPr>
                        <m:nor/>
                      </m:rPr>
                      <a:rPr lang="en-US" altLang="zh-HK" sz="2800" i="1" dirty="0"/>
                      <m:t> Ø</m:t>
                    </m:r>
                  </m:oMath>
                </a14:m>
                <a:r>
                  <a:rPr lang="en-US" altLang="zh-TW" dirty="0"/>
                  <a:t> .</a:t>
                </a:r>
                <a:endParaRPr lang="zh-TW" altLang="zh-HK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926288"/>
              </a:xfrm>
              <a:blipFill rotWithShape="1">
                <a:blip r:embed="rId2"/>
                <a:stretch>
                  <a:fillRect l="-1505" t="-1114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6488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>
            <a:normAutofit/>
          </a:bodyPr>
          <a:lstStyle/>
          <a:p>
            <a:pPr lvl="0" fontAlgn="base"/>
            <a:r>
              <a:rPr lang="en-US" altLang="zh-HK" b="1" dirty="0"/>
              <a:t>Multiplication Rule </a:t>
            </a:r>
            <a:r>
              <a:rPr lang="en-US" altLang="zh-TW" b="1" dirty="0"/>
              <a:t>(1)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92628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zh-HK" dirty="0"/>
                  <a:t>If two events 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1</a:t>
                </a:r>
                <a:r>
                  <a:rPr lang="en-US" altLang="zh-HK" dirty="0"/>
                  <a:t> and 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2</a:t>
                </a:r>
                <a:r>
                  <a:rPr lang="en-US" altLang="zh-HK" dirty="0"/>
                  <a:t> are independent,</a:t>
                </a:r>
              </a:p>
              <a:p>
                <a:endParaRPr lang="en-US" altLang="zh-TW" dirty="0"/>
              </a:p>
              <a:p>
                <a:r>
                  <a:rPr lang="en-US" altLang="zh-HK" dirty="0"/>
                  <a:t>                     </a:t>
                </a:r>
                <a:r>
                  <a:rPr lang="en-US" altLang="zh-HK" b="1" dirty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 =</a:t>
                </a:r>
                <a:r>
                  <a:rPr lang="en-US" altLang="zh-HK" b="1" i="1" dirty="0"/>
                  <a:t> </a:t>
                </a:r>
                <a:r>
                  <a:rPr lang="en-US" altLang="zh-HK" b="1" dirty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 ×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</a:t>
                </a:r>
                <a:r>
                  <a:rPr lang="en-US" altLang="zh-HK" dirty="0"/>
                  <a:t> .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b="1" dirty="0"/>
                  <a:t>   </a:t>
                </a:r>
              </a:p>
              <a:p>
                <a:pPr marL="0" indent="0">
                  <a:buNone/>
                </a:pPr>
                <a:r>
                  <a:rPr lang="en-US" altLang="zh-HK" i="1" dirty="0"/>
                  <a:t>Generalization</a:t>
                </a:r>
                <a:r>
                  <a:rPr lang="en-US" altLang="zh-HK" dirty="0"/>
                  <a:t>:  If the events 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1</a:t>
                </a:r>
                <a:r>
                  <a:rPr lang="en-US" altLang="zh-HK" dirty="0"/>
                  <a:t>, 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2 </a:t>
                </a:r>
                <a:r>
                  <a:rPr lang="en-US" altLang="zh-HK" dirty="0"/>
                  <a:t>, … , </a:t>
                </a:r>
                <a:r>
                  <a:rPr lang="en-US" altLang="zh-HK" i="1" dirty="0" err="1"/>
                  <a:t>A</a:t>
                </a:r>
                <a:r>
                  <a:rPr lang="en-US" altLang="zh-HK" i="1" baseline="-25000" dirty="0" err="1"/>
                  <a:t>k</a:t>
                </a:r>
                <a:r>
                  <a:rPr lang="en-US" altLang="zh-HK" i="1" baseline="-25000" dirty="0"/>
                  <a:t> </a:t>
                </a:r>
                <a:r>
                  <a:rPr lang="en-US" altLang="zh-HK" dirty="0"/>
                  <a:t>are all independent of each other,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b="1" dirty="0"/>
                  <a:t>            </a:t>
                </a:r>
                <a:endParaRPr lang="zh-TW" altLang="zh-HK" dirty="0"/>
              </a:p>
              <a:p>
                <a:r>
                  <a:rPr lang="en-US" altLang="zh-HK" b="1" dirty="0"/>
                  <a:t>                         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i="1" dirty="0" smtClean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 smtClean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i="1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b="1" dirty="0"/>
                  <a:t> </a:t>
                </a:r>
                <a:r>
                  <a:rPr lang="en-US" altLang="zh-HK" b="1" i="1" dirty="0"/>
                  <a:t>… 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 smtClean="0">
                            <a:latin typeface="Cambria Math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 </a:t>
                </a:r>
              </a:p>
              <a:p>
                <a:pPr marL="0" indent="0">
                  <a:buNone/>
                </a:pPr>
                <a:r>
                  <a:rPr lang="en-US" altLang="zh-HK" b="1" dirty="0"/>
                  <a:t>                       =</a:t>
                </a:r>
                <a:r>
                  <a:rPr lang="en-US" altLang="zh-HK" b="1" i="1" dirty="0"/>
                  <a:t> </a:t>
                </a:r>
                <a:r>
                  <a:rPr lang="en-US" altLang="zh-HK" b="1" dirty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 ×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 smtClean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 × … × P(</a:t>
                </a:r>
                <a:r>
                  <a:rPr lang="en-US" altLang="zh-HK" b="1" i="1" dirty="0" err="1"/>
                  <a:t>A</a:t>
                </a:r>
                <a:r>
                  <a:rPr lang="en-US" altLang="zh-HK" b="1" i="1" baseline="-25000" dirty="0" err="1"/>
                  <a:t>k</a:t>
                </a:r>
                <a:r>
                  <a:rPr lang="en-US" altLang="zh-HK" b="1" dirty="0"/>
                  <a:t>)</a:t>
                </a:r>
                <a:r>
                  <a:rPr lang="en-US" altLang="zh-HK" dirty="0"/>
                  <a:t> .</a:t>
                </a:r>
                <a:endParaRPr lang="zh-TW" altLang="zh-HK" dirty="0"/>
              </a:p>
              <a:p>
                <a:endParaRPr lang="zh-TW" altLang="zh-HK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926288"/>
              </a:xfrm>
              <a:blipFill rotWithShape="1">
                <a:blip r:embed="rId2"/>
                <a:stretch>
                  <a:fillRect l="-1362" t="-1114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970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>
            <a:normAutofit/>
          </a:bodyPr>
          <a:lstStyle/>
          <a:p>
            <a:pPr lvl="0" fontAlgn="base"/>
            <a:r>
              <a:rPr lang="en-US" altLang="zh-HK" b="1" dirty="0"/>
              <a:t>Addition Rule (1)</a:t>
            </a:r>
            <a:endParaRPr lang="zh-TW" altLang="zh-H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842248" cy="49262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HK" dirty="0"/>
                  <a:t>If two events 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1</a:t>
                </a:r>
                <a:r>
                  <a:rPr lang="en-US" altLang="zh-HK" dirty="0"/>
                  <a:t> and 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2</a:t>
                </a:r>
                <a:r>
                  <a:rPr lang="en-US" altLang="zh-HK" dirty="0"/>
                  <a:t> are mutually exclusive,</a:t>
                </a:r>
                <a:endParaRPr lang="zh-TW" altLang="zh-HK" dirty="0"/>
              </a:p>
              <a:p>
                <a:r>
                  <a:rPr lang="en-US" altLang="zh-HK" b="1" dirty="0"/>
                  <a:t>                     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 =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dirty="0"/>
                  <a:t>) +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</a:t>
                </a:r>
                <a:r>
                  <a:rPr lang="en-US" altLang="zh-HK" dirty="0"/>
                  <a:t> .</a:t>
                </a:r>
                <a:endParaRPr lang="zh-TW" altLang="zh-HK" dirty="0"/>
              </a:p>
              <a:p>
                <a:pPr marL="0" indent="0">
                  <a:buNone/>
                </a:pPr>
                <a:endParaRPr lang="en-US" altLang="zh-HK" b="1" dirty="0"/>
              </a:p>
              <a:p>
                <a:pPr marL="0" indent="0">
                  <a:buNone/>
                </a:pPr>
                <a:r>
                  <a:rPr lang="en-US" altLang="zh-HK" i="1" dirty="0"/>
                  <a:t>Generalization</a:t>
                </a:r>
                <a:r>
                  <a:rPr lang="en-US" altLang="zh-HK" dirty="0"/>
                  <a:t>:  If 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i</a:t>
                </a:r>
                <a:r>
                  <a:rPr lang="en-US" altLang="zh-HK" dirty="0"/>
                  <a:t> and </a:t>
                </a:r>
                <a:r>
                  <a:rPr lang="en-US" altLang="zh-HK" i="1" dirty="0" err="1"/>
                  <a:t>A</a:t>
                </a:r>
                <a:r>
                  <a:rPr lang="en-US" altLang="zh-HK" i="1" baseline="-25000" dirty="0" err="1"/>
                  <a:t>j</a:t>
                </a:r>
                <a:r>
                  <a:rPr lang="en-US" altLang="zh-HK" dirty="0"/>
                  <a:t> are mutually exclusive for any </a:t>
                </a:r>
                <a:r>
                  <a:rPr lang="en-US" altLang="zh-HK" i="1" dirty="0" err="1"/>
                  <a:t>i</a:t>
                </a:r>
                <a:r>
                  <a:rPr lang="en-US" altLang="zh-HK" dirty="0"/>
                  <a:t> and </a:t>
                </a:r>
                <a:r>
                  <a:rPr lang="en-US" altLang="zh-HK" i="1" dirty="0"/>
                  <a:t>j</a:t>
                </a:r>
                <a:r>
                  <a:rPr lang="en-US" altLang="zh-HK" dirty="0"/>
                  <a:t>, </a:t>
                </a:r>
                <a:r>
                  <a:rPr lang="en-US" altLang="zh-HK" b="1" dirty="0"/>
                  <a:t>		</a:t>
                </a:r>
              </a:p>
              <a:p>
                <a:r>
                  <a:rPr lang="en-US" altLang="zh-HK" b="1" dirty="0"/>
                  <a:t>  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 </a:t>
                </a:r>
                <a14:m>
                  <m:oMath xmlns:m="http://schemas.openxmlformats.org/officeDocument/2006/math"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∪ </m:t>
                    </m:r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dirty="0"/>
                  <a:t> </a:t>
                </a:r>
                <a14:m>
                  <m:oMath xmlns:m="http://schemas.openxmlformats.org/officeDocument/2006/math"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b="1" dirty="0"/>
                  <a:t> … </a:t>
                </a:r>
                <a14:m>
                  <m:oMath xmlns:m="http://schemas.openxmlformats.org/officeDocument/2006/math"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altLang="zh-HK" b="1" dirty="0"/>
                  <a:t> ) =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dirty="0"/>
                  <a:t>) +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dirty="0"/>
                  <a:t>) + … +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altLang="zh-HK" b="1" dirty="0"/>
                  <a:t>)</a:t>
                </a:r>
                <a:r>
                  <a:rPr lang="en-US" altLang="zh-HK" dirty="0"/>
                  <a:t>.</a:t>
                </a:r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zh-TW" altLang="zh-HK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842248" cy="4926288"/>
              </a:xfrm>
              <a:blipFill>
                <a:blip r:embed="rId2"/>
                <a:stretch>
                  <a:fillRect l="-1310" t="-1238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2062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>
            <a:normAutofit/>
          </a:bodyPr>
          <a:lstStyle/>
          <a:p>
            <a:pPr lvl="0" fontAlgn="base"/>
            <a:r>
              <a:rPr lang="en-US" altLang="zh-HK" b="1" dirty="0"/>
              <a:t>Addition Rule (2)</a:t>
            </a:r>
            <a:endParaRPr lang="zh-TW" altLang="zh-H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842248" cy="4926288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en-US" altLang="zh-HK" dirty="0"/>
                  <a:t>Since </a:t>
                </a:r>
                <a:r>
                  <a:rPr lang="en-US" altLang="zh-HK" i="1" dirty="0"/>
                  <a:t>A</a:t>
                </a:r>
                <a:r>
                  <a:rPr lang="en-US" altLang="zh-HK" dirty="0"/>
                  <a:t> and </a:t>
                </a:r>
                <a:r>
                  <a:rPr lang="en-US" altLang="zh-HK" i="1" dirty="0"/>
                  <a:t>Ā</a:t>
                </a:r>
                <a:r>
                  <a:rPr lang="en-US" altLang="zh-HK" dirty="0"/>
                  <a:t> are mutually exclusive, P( A∪ Ā ) = P(A) + P(Ā) . But P( A∪ Ā ) = P(Ω) = 1, from which we have P(Ā) = 1 – P(A) . </a:t>
                </a:r>
              </a:p>
              <a:p>
                <a:pPr marL="0" indent="0">
                  <a:buNone/>
                </a:pPr>
                <a:endParaRPr lang="en-US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Also note that if A1 and A2 are independent, A1 and Ā2 are also independent, and </a:t>
                </a:r>
              </a:p>
              <a:p>
                <a:pPr marL="0" indent="0">
                  <a:buNone/>
                </a:pPr>
                <a:endParaRPr lang="en-US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   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altLang="zh-HK" i="1" dirty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ba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 panose="02040503050406030204" pitchFamily="18" charset="0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altLang="zh-HK" i="1" dirty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ba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baseline="-25000" dirty="0"/>
                  <a:t> </a:t>
                </a:r>
                <a:r>
                  <a:rPr lang="en-US" altLang="zh-HK" dirty="0"/>
                  <a:t>) = 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altLang="zh-HK" i="1" dirty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ba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baseline="-25000" dirty="0"/>
                  <a:t> </a:t>
                </a:r>
                <a:r>
                  <a:rPr lang="en-US" altLang="zh-HK" dirty="0"/>
                  <a:t>) ×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altLang="zh-HK" i="1" dirty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ba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baseline="-25000" dirty="0"/>
                  <a:t> </a:t>
                </a:r>
                <a:r>
                  <a:rPr lang="en-US" altLang="zh-HK" dirty="0"/>
                  <a:t>) = ( 1 –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)) × ( 1 –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)) 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= 1 –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) –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) + (P(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) ×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)) </a:t>
                </a:r>
              </a:p>
              <a:p>
                <a:pPr marL="0" indent="0">
                  <a:buNone/>
                </a:pPr>
                <a:r>
                  <a:rPr lang="en-US" altLang="zh-HK" dirty="0"/>
                  <a:t>= 1 –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) –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) + P(</a:t>
                </a:r>
                <a:r>
                  <a:rPr lang="en-US" altLang="zh-HK" i="1" dirty="0"/>
                  <a:t>A</a:t>
                </a:r>
                <a:r>
                  <a:rPr lang="en-US" altLang="zh-HK" baseline="-25000" dirty="0"/>
                  <a:t>1</a:t>
                </a:r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 panose="02040503050406030204" pitchFamily="18" charset="0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)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= 1 –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 panose="02040503050406030204" pitchFamily="18" charset="0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) .</a:t>
                </a:r>
                <a:endParaRPr lang="en-US" altLang="zh-TW" dirty="0"/>
              </a:p>
              <a:p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HK" dirty="0"/>
                  <a:t>Therefore,  </a:t>
                </a:r>
              </a:p>
              <a:p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HK" b="1" dirty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altLang="zh-HK" b="1" i="1" dirty="0">
                        <a:latin typeface="Cambria Math" panose="02040503050406030204" pitchFamily="18" charset="0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dirty="0"/>
                  <a:t> ) = 1 – P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b="1" i="1" dirty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altLang="zh-HK" b="1" i="1" dirty="0"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bar>
                      </m:e>
                      <m:sub>
                        <m:r>
                          <a:rPr lang="en-US" altLang="zh-HK" b="1" i="1" dirty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b="1" i="1" dirty="0">
                        <a:latin typeface="Cambria Math" panose="02040503050406030204" pitchFamily="18" charset="0"/>
                        <a:ea typeface="Cambria Math"/>
                      </a:rPr>
                      <m:t>∩</m:t>
                    </m:r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b="1" i="1" dirty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altLang="zh-HK" b="1" i="1" dirty="0"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bar>
                      </m:e>
                      <m:sub>
                        <m:r>
                          <a:rPr lang="en-US" altLang="zh-HK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dirty="0"/>
                  <a:t>) = 1 –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b="1" i="1" dirty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altLang="zh-HK" b="1" i="1" dirty="0"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bar>
                      </m:e>
                      <m:sub>
                        <m:r>
                          <a:rPr lang="en-US" altLang="zh-HK" b="1" i="1" dirty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dirty="0"/>
                  <a:t>) ×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b="1" i="1" dirty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altLang="zh-HK" b="1" i="1" dirty="0"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bar>
                      </m:e>
                      <m:sub>
                        <m:r>
                          <a:rPr lang="en-US" altLang="zh-HK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 .</a:t>
                </a:r>
                <a:endParaRPr lang="en-US" altLang="zh-TW" dirty="0"/>
              </a:p>
              <a:p>
                <a:pPr marL="0" indent="0">
                  <a:buNone/>
                </a:pP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   </a:t>
                </a:r>
                <a:r>
                  <a:rPr lang="en-US" altLang="zh-HK" b="1" dirty="0"/>
                  <a:t>  </a:t>
                </a:r>
                <a:endParaRPr lang="zh-TW" altLang="zh-HK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842248" cy="4926288"/>
              </a:xfrm>
              <a:blipFill>
                <a:blip r:embed="rId2"/>
                <a:stretch>
                  <a:fillRect l="-690" t="-1856" r="-1172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6858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190</TotalTime>
  <Words>1322</Words>
  <Application>Microsoft Office PowerPoint</Application>
  <PresentationFormat>如螢幕大小 (4:3)</PresentationFormat>
  <Paragraphs>93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3" baseType="lpstr">
      <vt:lpstr>微軟正黑體</vt:lpstr>
      <vt:lpstr>新細明體</vt:lpstr>
      <vt:lpstr>Cambria Math</vt:lpstr>
      <vt:lpstr>Georgia</vt:lpstr>
      <vt:lpstr>Wingdings</vt:lpstr>
      <vt:lpstr>Wingdings 2</vt:lpstr>
      <vt:lpstr>市鎮</vt:lpstr>
      <vt:lpstr>Lecture 2: Probability</vt:lpstr>
      <vt:lpstr>Probability: Definition</vt:lpstr>
      <vt:lpstr>Relative Frequency</vt:lpstr>
      <vt:lpstr>Elementary Events, Complementary Events</vt:lpstr>
      <vt:lpstr>Elementary Events, Complementary Events (2)</vt:lpstr>
      <vt:lpstr>Independent Events and Mutually Exclusive Events</vt:lpstr>
      <vt:lpstr>Multiplication Rule (1)</vt:lpstr>
      <vt:lpstr>Addition Rule (1)</vt:lpstr>
      <vt:lpstr>Addition Rule (2)</vt:lpstr>
      <vt:lpstr>PowerPoint 簡報</vt:lpstr>
      <vt:lpstr>PowerPoint 簡報</vt:lpstr>
      <vt:lpstr>PowerPoint 簡報</vt:lpstr>
      <vt:lpstr>  Conditional Probability</vt:lpstr>
      <vt:lpstr>  Conditional Probability (2)</vt:lpstr>
      <vt:lpstr>PowerPoint 簡報</vt:lpstr>
      <vt:lpstr>PowerPoint 簡報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2: Probability</dc:title>
  <dc:creator>KL</dc:creator>
  <cp:lastModifiedBy>Cheung Ka Lai</cp:lastModifiedBy>
  <cp:revision>19</cp:revision>
  <dcterms:created xsi:type="dcterms:W3CDTF">2017-09-09T09:43:40Z</dcterms:created>
  <dcterms:modified xsi:type="dcterms:W3CDTF">2018-10-20T10:15:19Z</dcterms:modified>
</cp:coreProperties>
</file>